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1D_4432BE0E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62" r:id="rId2"/>
    <p:sldId id="273" r:id="rId3"/>
    <p:sldId id="274" r:id="rId4"/>
    <p:sldId id="284" r:id="rId5"/>
    <p:sldId id="285" r:id="rId6"/>
    <p:sldId id="275" r:id="rId7"/>
    <p:sldId id="286" r:id="rId8"/>
    <p:sldId id="292" r:id="rId9"/>
    <p:sldId id="287" r:id="rId10"/>
    <p:sldId id="294" r:id="rId11"/>
    <p:sldId id="295" r:id="rId12"/>
    <p:sldId id="296" r:id="rId13"/>
    <p:sldId id="297" r:id="rId14"/>
    <p:sldId id="298" r:id="rId15"/>
    <p:sldId id="301" r:id="rId16"/>
    <p:sldId id="283" r:id="rId17"/>
    <p:sldId id="300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C56EBDB7-EA36-4048-978D-84341CE59D5A}">
          <p14:sldIdLst>
            <p14:sldId id="262"/>
            <p14:sldId id="273"/>
            <p14:sldId id="274"/>
            <p14:sldId id="284"/>
            <p14:sldId id="285"/>
            <p14:sldId id="275"/>
            <p14:sldId id="286"/>
            <p14:sldId id="292"/>
            <p14:sldId id="287"/>
            <p14:sldId id="294"/>
            <p14:sldId id="295"/>
            <p14:sldId id="296"/>
            <p14:sldId id="297"/>
            <p14:sldId id="298"/>
            <p14:sldId id="301"/>
            <p14:sldId id="283"/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FC353F7-9D03-962E-9F12-B1C983A48317}" name="贺 巨驰" initials="贺" userId="0f1d39bba90c8dc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51515"/>
    <a:srgbClr val="C0A1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81" autoAdjust="0"/>
    <p:restoredTop sz="94660"/>
  </p:normalViewPr>
  <p:slideViewPr>
    <p:cSldViewPr snapToGrid="0">
      <p:cViewPr>
        <p:scale>
          <a:sx n="150" d="100"/>
          <a:sy n="150" d="100"/>
        </p:scale>
        <p:origin x="46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modernComment_11D_4432BE0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D1B4895-0A1F-4583-9D39-8313B0207712}" authorId="{8FC353F7-9D03-962E-9F12-B1C983A48317}" created="2023-06-14T08:26:48.959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144176142" sldId="285"/>
      <ac:spMk id="20" creationId="{00000000-0000-0000-0000-000000000000}"/>
      <ac:txMk cp="0" len="77">
        <ac:context len="78" hash="237074459"/>
      </ac:txMk>
    </ac:txMkLst>
    <p188:txBody>
      <a:bodyPr/>
      <a:lstStyle/>
      <a:p>
        <a:r>
          <a:rPr lang="zh-CN" altLang="en-US"/>
          <a:t>本页建议使用：带图介绍内容
图片设置为 效果-三维旋转-透视-右透视
可以修改右侧文字 介绍
英文字体：Novecento wide
中文字体：思源黑体</a:t>
        </a:r>
      </a:p>
    </p188:txBody>
  </p188:cm>
</p188:cmLst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开场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636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733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812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5040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945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852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ECE8"/>
            </a:gs>
            <a:gs pos="66000">
              <a:srgbClr val="E8E6E2"/>
            </a:gs>
            <a:gs pos="33000">
              <a:srgbClr val="E9E8E3"/>
            </a:gs>
            <a:gs pos="100000">
              <a:srgbClr val="E8E3E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1D_4432BE0E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ene_1" descr="形状, 箭头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1414" y="-5667386"/>
            <a:ext cx="16076237" cy="10758849"/>
          </a:xfrm>
          <a:prstGeom prst="rect">
            <a:avLst/>
          </a:prstGeom>
        </p:spPr>
      </p:pic>
      <p:pic>
        <p:nvPicPr>
          <p:cNvPr id="29" name="gene" descr="形状, 箭头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42633">
            <a:off x="1858357" y="-2164394"/>
            <a:ext cx="16076237" cy="10758849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250756" y="2664626"/>
            <a:ext cx="4008120" cy="8519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062927" y="2150359"/>
            <a:ext cx="23837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050C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iome" panose="020B0502040204020203" pitchFamily="34" charset="0"/>
              </a:rPr>
              <a:t>WELCOME TO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549444" y="2767416"/>
            <a:ext cx="3410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E9E8E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iome" panose="020B0502040204020203" pitchFamily="34" charset="0"/>
              </a:rPr>
              <a:t>VIRTUAL_CAT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991557" y="4174612"/>
            <a:ext cx="37731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50C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iome" panose="020B0502040204020203" pitchFamily="34" charset="0"/>
              </a:rPr>
              <a:t>SPEAKER:</a:t>
            </a:r>
            <a:r>
              <a:rPr lang="zh-CN" altLang="en-US" sz="1600" b="1" dirty="0">
                <a:solidFill>
                  <a:srgbClr val="050C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iome" panose="020B0502040204020203" pitchFamily="34" charset="0"/>
              </a:rPr>
              <a:t>贺巨驰 徐法政</a:t>
            </a:r>
            <a:endParaRPr lang="en-US" altLang="zh-CN" sz="1600" b="1" dirty="0">
              <a:solidFill>
                <a:srgbClr val="050C0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Biome" panose="020B0502040204020203" pitchFamily="34" charset="0"/>
            </a:endParaRPr>
          </a:p>
        </p:txBody>
      </p:sp>
      <p:grpSp>
        <p:nvGrpSpPr>
          <p:cNvPr id="3" name="右下"/>
          <p:cNvGrpSpPr/>
          <p:nvPr/>
        </p:nvGrpSpPr>
        <p:grpSpPr>
          <a:xfrm>
            <a:off x="10041255" y="6327330"/>
            <a:ext cx="2733675" cy="246221"/>
            <a:chOff x="9896475" y="5999670"/>
            <a:chExt cx="2733675" cy="24622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64 0.00092 L -0.55495 0.65439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565" y="326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0.28519 L 1.25E-6 -0.56875 " pathEditMode="relative" rAng="0" ptsTypes="AA">
                                      <p:cBhvr>
                                        <p:cTn id="8" dur="2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27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5" presetClass="emph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/>
      <p:bldP spid="18" grpId="0"/>
      <p:bldP spid="18" grpId="1"/>
      <p:bldP spid="18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4E3D364-8EFB-1E71-3012-DED220583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866" y="354252"/>
            <a:ext cx="8209147" cy="6099329"/>
          </a:xfrm>
          <a:prstGeom prst="rect">
            <a:avLst/>
          </a:prstGeom>
          <a:effectLst>
            <a:softEdge rad="127000"/>
          </a:effectLst>
          <a:scene3d>
            <a:camera prst="perspectiveLeft"/>
            <a:lightRig rig="threePt" dir="t"/>
          </a:scene3d>
        </p:spPr>
      </p:pic>
      <p:sp>
        <p:nvSpPr>
          <p:cNvPr id="19" name="文本框 18"/>
          <p:cNvSpPr txBox="1"/>
          <p:nvPr/>
        </p:nvSpPr>
        <p:spPr>
          <a:xfrm>
            <a:off x="15041245" y="7854950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highlight>
                  <a:srgbClr val="00FF00"/>
                </a:highlight>
              </a:rPr>
              <a:t>点我点我！！！！</a:t>
            </a:r>
          </a:p>
        </p:txBody>
      </p:sp>
      <p:cxnSp>
        <p:nvCxnSpPr>
          <p:cNvPr id="12" name="直接连接符 11"/>
          <p:cNvCxnSpPr/>
          <p:nvPr/>
        </p:nvCxnSpPr>
        <p:spPr>
          <a:xfrm flipH="1">
            <a:off x="2227263" y="-142875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724025" y="5103812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54355" y="2345372"/>
            <a:ext cx="269430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85494" y="2684816"/>
            <a:ext cx="2202815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FRP</a:t>
            </a: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内网穿透</a:t>
            </a:r>
            <a:endParaRPr lang="en-US" altLang="zh-CN" sz="36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9785" y="2198052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17575" y="2144712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4</a:t>
            </a:r>
          </a:p>
        </p:txBody>
      </p:sp>
      <p:sp>
        <p:nvSpPr>
          <p:cNvPr id="10" name="椭圆 9"/>
          <p:cNvSpPr/>
          <p:nvPr/>
        </p:nvSpPr>
        <p:spPr>
          <a:xfrm>
            <a:off x="2947035" y="2434272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FRP</a:t>
            </a:r>
          </a:p>
        </p:txBody>
      </p:sp>
      <p:sp>
        <p:nvSpPr>
          <p:cNvPr id="28" name="椭圆 27"/>
          <p:cNvSpPr/>
          <p:nvPr/>
        </p:nvSpPr>
        <p:spPr>
          <a:xfrm>
            <a:off x="1060958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081913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028680" y="879475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23823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44778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0904855" y="922655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0568940" y="4114800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0923905" y="4266565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0568940" y="4418330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0568940" y="4570095"/>
            <a:ext cx="755015" cy="88265"/>
          </a:xfrm>
          <a:prstGeom prst="rect">
            <a:avLst/>
          </a:prstGeom>
          <a:solidFill>
            <a:srgbClr val="92D050">
              <a:alpha val="62000"/>
            </a:srgb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0923905" y="4707255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10568940" y="4844415"/>
            <a:ext cx="755015" cy="88265"/>
          </a:xfrm>
          <a:prstGeom prst="rect">
            <a:avLst/>
          </a:prstGeom>
          <a:solidFill>
            <a:schemeClr val="dk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623685" y="5139055"/>
            <a:ext cx="3305175" cy="12890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3" name="左上">
            <a:extLst>
              <a:ext uri="{FF2B5EF4-FFF2-40B4-BE49-F238E27FC236}">
                <a16:creationId xmlns:a16="http://schemas.microsoft.com/office/drawing/2014/main" id="{AEA04BC7-CDC0-1871-AF7C-643C0F7E799D}"/>
              </a:ext>
            </a:extLst>
          </p:cNvPr>
          <p:cNvGrpSpPr/>
          <p:nvPr/>
        </p:nvGrpSpPr>
        <p:grpSpPr>
          <a:xfrm>
            <a:off x="160655" y="260486"/>
            <a:ext cx="3427012" cy="983162"/>
            <a:chOff x="332012" y="399161"/>
            <a:chExt cx="3427012" cy="983162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B905AC3-A002-3A41-98CC-2A98AB4E3066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77F447B2-FC99-0EAF-204B-53432CBFC2CF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B663751F-03B2-1DEA-C10E-8FB00F6E345F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7FC1B83-3EC3-571D-899F-11E02E02B7F2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B1761962-3C86-BF2C-19E3-2A622071E972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38BD58A-BBE8-1A45-B517-6B004FEC4AAF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3" name="副标题 2">
            <a:extLst>
              <a:ext uri="{FF2B5EF4-FFF2-40B4-BE49-F238E27FC236}">
                <a16:creationId xmlns:a16="http://schemas.microsoft.com/office/drawing/2014/main" id="{9A1CDE55-8154-1654-C5AC-77AAD8F9ECDD}"/>
              </a:ext>
            </a:extLst>
          </p:cNvPr>
          <p:cNvSpPr txBox="1">
            <a:spLocks/>
          </p:cNvSpPr>
          <p:nvPr/>
        </p:nvSpPr>
        <p:spPr>
          <a:xfrm>
            <a:off x="8816975" y="6135053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</p:spTree>
    <p:extLst>
      <p:ext uri="{BB962C8B-B14F-4D97-AF65-F5344CB8AC3E}">
        <p14:creationId xmlns:p14="http://schemas.microsoft.com/office/powerpoint/2010/main" val="1089954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8E4D3D0-3F83-121A-2AAB-A3752C68F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495" y="633722"/>
            <a:ext cx="7572273" cy="5521339"/>
          </a:xfrm>
          <a:prstGeom prst="rect">
            <a:avLst/>
          </a:prstGeom>
          <a:effectLst>
            <a:softEdge rad="127000"/>
          </a:effectLst>
          <a:scene3d>
            <a:camera prst="perspectiveLeft"/>
            <a:lightRig rig="threePt" dir="t"/>
          </a:scene3d>
        </p:spPr>
      </p:pic>
      <p:cxnSp>
        <p:nvCxnSpPr>
          <p:cNvPr id="12" name="直接连接符 11"/>
          <p:cNvCxnSpPr/>
          <p:nvPr/>
        </p:nvCxnSpPr>
        <p:spPr>
          <a:xfrm flipH="1">
            <a:off x="1691005" y="-119063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536065" y="1693227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66395" y="2335847"/>
            <a:ext cx="3394457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459010" y="3041488"/>
            <a:ext cx="4213225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LangCHAIN</a:t>
            </a:r>
          </a:p>
        </p:txBody>
      </p:sp>
      <p:sp>
        <p:nvSpPr>
          <p:cNvPr id="5" name="矩形 4"/>
          <p:cNvSpPr/>
          <p:nvPr/>
        </p:nvSpPr>
        <p:spPr>
          <a:xfrm>
            <a:off x="11134090" y="6541915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31825" y="2188527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9615" y="2135187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5</a:t>
            </a:r>
          </a:p>
        </p:txBody>
      </p:sp>
      <p:sp>
        <p:nvSpPr>
          <p:cNvPr id="10" name="椭圆 9"/>
          <p:cNvSpPr/>
          <p:nvPr/>
        </p:nvSpPr>
        <p:spPr>
          <a:xfrm>
            <a:off x="2759075" y="2424747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20173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LANGCHAIN CHATGLM</a:t>
            </a:r>
          </a:p>
        </p:txBody>
      </p:sp>
      <p:sp>
        <p:nvSpPr>
          <p:cNvPr id="28" name="椭圆 27"/>
          <p:cNvSpPr/>
          <p:nvPr/>
        </p:nvSpPr>
        <p:spPr>
          <a:xfrm>
            <a:off x="10922000" y="36893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131550" y="36893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341100" y="368935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550650" y="36893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760200" y="36893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1217275" y="412115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465685" y="2940050"/>
            <a:ext cx="28822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highlight>
                  <a:srgbClr val="FFFF00"/>
                </a:highlight>
              </a:rPr>
              <a:t>建议内容：人物介绍</a:t>
            </a:r>
          </a:p>
          <a:p>
            <a:pPr algn="l"/>
            <a:endParaRPr lang="zh-CN" altLang="en-US" dirty="0">
              <a:highlight>
                <a:srgbClr val="FFFF00"/>
              </a:highlight>
            </a:endParaRPr>
          </a:p>
          <a:p>
            <a:pPr algn="l"/>
            <a:r>
              <a:rPr lang="zh-CN" altLang="en-US" dirty="0">
                <a:highlight>
                  <a:srgbClr val="FFFF00"/>
                </a:highlight>
                <a:sym typeface="+mn-ea"/>
              </a:rPr>
              <a:t>英文字体：Novecento wide </a:t>
            </a: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r>
              <a:rPr lang="zh-CN" altLang="en-US" dirty="0">
                <a:highlight>
                  <a:srgbClr val="FFFF00"/>
                </a:highlight>
                <a:sym typeface="+mn-ea"/>
              </a:rPr>
              <a:t>中文字体：思源黑体</a:t>
            </a: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endParaRPr lang="en-US" altLang="zh-CN" dirty="0">
              <a:highlight>
                <a:srgbClr val="FFFF00"/>
              </a:highlight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25730" y="846137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2" name="左上">
            <a:extLst>
              <a:ext uri="{FF2B5EF4-FFF2-40B4-BE49-F238E27FC236}">
                <a16:creationId xmlns:a16="http://schemas.microsoft.com/office/drawing/2014/main" id="{33405B74-F316-A845-7C28-13FD11BF043D}"/>
              </a:ext>
            </a:extLst>
          </p:cNvPr>
          <p:cNvGrpSpPr/>
          <p:nvPr/>
        </p:nvGrpSpPr>
        <p:grpSpPr>
          <a:xfrm>
            <a:off x="225332" y="230006"/>
            <a:ext cx="3427012" cy="983162"/>
            <a:chOff x="332012" y="399161"/>
            <a:chExt cx="3427012" cy="983162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024F54BD-ED60-994A-969F-D9DDC4544EF2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B0BA00A-C471-9E80-373B-2F80900C4C38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E108939-FDD9-72CE-63A3-5E93ED07AEE1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41BD7D0E-37EF-7832-9387-F7AD29A913E4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4C2A70CE-F039-5936-81D8-27F11435F16A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3AC0FDDF-FA38-27F5-94C6-94CBAE0EF211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4" name="副标题 2">
            <a:extLst>
              <a:ext uri="{FF2B5EF4-FFF2-40B4-BE49-F238E27FC236}">
                <a16:creationId xmlns:a16="http://schemas.microsoft.com/office/drawing/2014/main" id="{2FD87F03-8A94-BBE7-650A-AE7BFF41C105}"/>
              </a:ext>
            </a:extLst>
          </p:cNvPr>
          <p:cNvSpPr txBox="1">
            <a:spLocks/>
          </p:cNvSpPr>
          <p:nvPr/>
        </p:nvSpPr>
        <p:spPr>
          <a:xfrm>
            <a:off x="8639810" y="6449523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/>
              <a:t>POWERED BY </a:t>
            </a:r>
            <a:r>
              <a:rPr lang="en-US" altLang="zh-CN" sz="1200" b="1" spc="20"/>
              <a:t>VCAT</a:t>
            </a:r>
            <a:endParaRPr lang="zh-CN" altLang="en-US" sz="1200" b="1" spc="2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9489FE1-D5F1-C0BC-FDD2-36B304226629}"/>
              </a:ext>
            </a:extLst>
          </p:cNvPr>
          <p:cNvSpPr/>
          <p:nvPr/>
        </p:nvSpPr>
        <p:spPr>
          <a:xfrm>
            <a:off x="4265545" y="6030436"/>
            <a:ext cx="3305175" cy="128905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371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5A7BF05-E55D-FE6B-E069-AC693792F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054" y="462596"/>
            <a:ext cx="8755115" cy="5595462"/>
          </a:xfrm>
          <a:prstGeom prst="rect">
            <a:avLst/>
          </a:prstGeom>
          <a:effectLst>
            <a:softEdge rad="317500"/>
          </a:effectLst>
          <a:scene3d>
            <a:camera prst="perspectiveLeft"/>
            <a:lightRig rig="threePt" dir="t"/>
          </a:scene3d>
        </p:spPr>
      </p:pic>
      <p:cxnSp>
        <p:nvCxnSpPr>
          <p:cNvPr id="12" name="直接连接符 11"/>
          <p:cNvCxnSpPr/>
          <p:nvPr/>
        </p:nvCxnSpPr>
        <p:spPr>
          <a:xfrm flipH="1">
            <a:off x="2227263" y="-142875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724025" y="5103812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54355" y="2345372"/>
            <a:ext cx="269430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846869" y="3100423"/>
            <a:ext cx="2202815" cy="648896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WECHAT</a:t>
            </a:r>
          </a:p>
        </p:txBody>
      </p:sp>
      <p:sp>
        <p:nvSpPr>
          <p:cNvPr id="5" name="矩形 4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9785" y="2198052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17575" y="2144712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6</a:t>
            </a:r>
          </a:p>
        </p:txBody>
      </p:sp>
      <p:sp>
        <p:nvSpPr>
          <p:cNvPr id="10" name="椭圆 9"/>
          <p:cNvSpPr/>
          <p:nvPr/>
        </p:nvSpPr>
        <p:spPr>
          <a:xfrm>
            <a:off x="2947035" y="2434272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WECHAT</a:t>
            </a:r>
          </a:p>
        </p:txBody>
      </p:sp>
      <p:sp>
        <p:nvSpPr>
          <p:cNvPr id="28" name="椭圆 27"/>
          <p:cNvSpPr/>
          <p:nvPr/>
        </p:nvSpPr>
        <p:spPr>
          <a:xfrm>
            <a:off x="10964253" y="419734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173803" y="419734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383353" y="419734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592903" y="419734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802453" y="419734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1259528" y="462914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2263120" y="1058982"/>
            <a:ext cx="48202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highlight>
                  <a:srgbClr val="FFFF00"/>
                </a:highlight>
              </a:rPr>
              <a:t>图片</a:t>
            </a:r>
            <a:r>
              <a:rPr lang="en-US" altLang="zh-CN" sz="2400" dirty="0">
                <a:highlight>
                  <a:srgbClr val="FFFF00"/>
                </a:highlight>
              </a:rPr>
              <a:t> </a:t>
            </a:r>
            <a:r>
              <a:rPr lang="zh-CN" altLang="en-US" sz="2400" dirty="0">
                <a:highlight>
                  <a:srgbClr val="FFFF00"/>
                </a:highlight>
              </a:rPr>
              <a:t>三维旋转</a:t>
            </a:r>
            <a:r>
              <a:rPr lang="en-US" altLang="zh-CN" sz="2400" dirty="0">
                <a:highlight>
                  <a:srgbClr val="FFFF00"/>
                </a:highlight>
              </a:rPr>
              <a:t> </a:t>
            </a:r>
            <a:r>
              <a:rPr lang="zh-CN" altLang="en-US" sz="2400" dirty="0">
                <a:highlight>
                  <a:srgbClr val="FFFF00"/>
                </a:highlight>
              </a:rPr>
              <a:t>预设为</a:t>
            </a:r>
            <a:r>
              <a:rPr lang="en-US" altLang="zh-CN" sz="2400" dirty="0">
                <a:highlight>
                  <a:srgbClr val="FFFF00"/>
                </a:highlight>
              </a:rPr>
              <a:t> </a:t>
            </a:r>
            <a:r>
              <a:rPr lang="zh-CN" altLang="en-US" sz="2400" dirty="0">
                <a:highlight>
                  <a:srgbClr val="FFFF00"/>
                </a:highlight>
              </a:rPr>
              <a:t>透视</a:t>
            </a:r>
            <a:r>
              <a:rPr lang="en-US" altLang="zh-CN" sz="2400" dirty="0">
                <a:highlight>
                  <a:srgbClr val="FFFF00"/>
                </a:highlight>
              </a:rPr>
              <a:t>-</a:t>
            </a:r>
            <a:r>
              <a:rPr lang="zh-CN" altLang="en-US" sz="2400" dirty="0">
                <a:highlight>
                  <a:srgbClr val="FFFF00"/>
                </a:highlight>
              </a:rPr>
              <a:t>左透视</a:t>
            </a:r>
            <a:r>
              <a:rPr lang="en-US" altLang="zh-CN" sz="2400" dirty="0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37" name="矩形 36"/>
          <p:cNvSpPr/>
          <p:nvPr/>
        </p:nvSpPr>
        <p:spPr>
          <a:xfrm>
            <a:off x="10939634" y="3340735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1294599" y="3492500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0939634" y="3644265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0939634" y="3796030"/>
            <a:ext cx="755015" cy="88265"/>
          </a:xfrm>
          <a:prstGeom prst="rect">
            <a:avLst/>
          </a:prstGeom>
          <a:solidFill>
            <a:srgbClr val="92D050">
              <a:alpha val="62000"/>
            </a:srgb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1294599" y="3933190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10939634" y="4070350"/>
            <a:ext cx="755015" cy="88265"/>
          </a:xfrm>
          <a:prstGeom prst="rect">
            <a:avLst/>
          </a:prstGeom>
          <a:solidFill>
            <a:schemeClr val="dk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623685" y="5139055"/>
            <a:ext cx="3305175" cy="12890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3" name="左上">
            <a:extLst>
              <a:ext uri="{FF2B5EF4-FFF2-40B4-BE49-F238E27FC236}">
                <a16:creationId xmlns:a16="http://schemas.microsoft.com/office/drawing/2014/main" id="{AEA04BC7-CDC0-1871-AF7C-643C0F7E799D}"/>
              </a:ext>
            </a:extLst>
          </p:cNvPr>
          <p:cNvGrpSpPr/>
          <p:nvPr/>
        </p:nvGrpSpPr>
        <p:grpSpPr>
          <a:xfrm>
            <a:off x="160655" y="260486"/>
            <a:ext cx="3427012" cy="983162"/>
            <a:chOff x="332012" y="399161"/>
            <a:chExt cx="3427012" cy="983162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B905AC3-A002-3A41-98CC-2A98AB4E3066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77F447B2-FC99-0EAF-204B-53432CBFC2CF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B663751F-03B2-1DEA-C10E-8FB00F6E345F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7FC1B83-3EC3-571D-899F-11E02E02B7F2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B1761962-3C86-BF2C-19E3-2A622071E972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38BD58A-BBE8-1A45-B517-6B004FEC4AAF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3" name="副标题 2">
            <a:extLst>
              <a:ext uri="{FF2B5EF4-FFF2-40B4-BE49-F238E27FC236}">
                <a16:creationId xmlns:a16="http://schemas.microsoft.com/office/drawing/2014/main" id="{9A1CDE55-8154-1654-C5AC-77AAD8F9ECDD}"/>
              </a:ext>
            </a:extLst>
          </p:cNvPr>
          <p:cNvSpPr txBox="1">
            <a:spLocks/>
          </p:cNvSpPr>
          <p:nvPr/>
        </p:nvSpPr>
        <p:spPr>
          <a:xfrm>
            <a:off x="8816975" y="6135053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</p:spTree>
    <p:extLst>
      <p:ext uri="{BB962C8B-B14F-4D97-AF65-F5344CB8AC3E}">
        <p14:creationId xmlns:p14="http://schemas.microsoft.com/office/powerpoint/2010/main" val="2310109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096000" y="3183984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</a:rPr>
              <a:t>CHAPTER 3 </a:t>
            </a:r>
            <a:r>
              <a:rPr lang="zh-CN" altLang="en-US" sz="1300" b="1" spc="100" dirty="0">
                <a:latin typeface="微软雅黑" panose="020B0503020204020204" pitchFamily="34" charset="-122"/>
              </a:rPr>
              <a:t>项目展示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1C29C8-46E5-0A0E-6CBE-18C824C6891B}"/>
              </a:ext>
            </a:extLst>
          </p:cNvPr>
          <p:cNvSpPr/>
          <p:nvPr/>
        </p:nvSpPr>
        <p:spPr>
          <a:xfrm>
            <a:off x="5974449" y="2990849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D1C29D6-5826-5846-65FB-C0D651695E6A}"/>
              </a:ext>
            </a:extLst>
          </p:cNvPr>
          <p:cNvSpPr/>
          <p:nvPr/>
        </p:nvSpPr>
        <p:spPr>
          <a:xfrm>
            <a:off x="5974449" y="358854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4559C26-EB8F-C54A-3CF2-2345864BF3C6}"/>
              </a:ext>
            </a:extLst>
          </p:cNvPr>
          <p:cNvSpPr/>
          <p:nvPr/>
        </p:nvSpPr>
        <p:spPr>
          <a:xfrm>
            <a:off x="8261746" y="359330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196AE92-21C0-784A-6CD4-0A573F4FFE1A}"/>
              </a:ext>
            </a:extLst>
          </p:cNvPr>
          <p:cNvSpPr/>
          <p:nvPr/>
        </p:nvSpPr>
        <p:spPr>
          <a:xfrm>
            <a:off x="11444291" y="6084997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左上">
            <a:extLst>
              <a:ext uri="{FF2B5EF4-FFF2-40B4-BE49-F238E27FC236}">
                <a16:creationId xmlns:a16="http://schemas.microsoft.com/office/drawing/2014/main" id="{456651B5-BF8B-80D8-A635-ED7853AA9515}"/>
              </a:ext>
            </a:extLst>
          </p:cNvPr>
          <p:cNvGrpSpPr/>
          <p:nvPr/>
        </p:nvGrpSpPr>
        <p:grpSpPr>
          <a:xfrm>
            <a:off x="332012" y="399161"/>
            <a:ext cx="2720626" cy="983162"/>
            <a:chOff x="332012" y="399161"/>
            <a:chExt cx="2720626" cy="983162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C8B5C44-7C04-7053-7581-A372B7880363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3</a:t>
              </a:r>
              <a:endParaRPr lang="zh-CN" altLang="en-US" sz="950" b="1" spc="20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C137160-71CD-A98E-AF03-D4D549D5E086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56108658-3F65-2447-5C9E-D6EE741CEF8E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EFC61252-49E0-865F-8E30-380993C7F7C5}"/>
                </a:ext>
              </a:extLst>
            </p:cNvPr>
            <p:cNvGrpSpPr/>
            <p:nvPr/>
          </p:nvGrpSpPr>
          <p:grpSpPr>
            <a:xfrm>
              <a:off x="356089" y="1012991"/>
              <a:ext cx="2054660" cy="369332"/>
              <a:chOff x="549764" y="1078459"/>
              <a:chExt cx="2054660" cy="369332"/>
            </a:xfrm>
          </p:grpSpPr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DED06AB6-1676-38B5-1EDC-65A503F59813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76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ITEM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BCCE430E-B7D7-DE29-B018-CF2A57A79D91}"/>
                  </a:ext>
                </a:extLst>
              </p:cNvPr>
              <p:cNvSpPr txBox="1"/>
              <p:nvPr/>
            </p:nvSpPr>
            <p:spPr>
              <a:xfrm>
                <a:off x="1191652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SHOW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5942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3" grpId="0" animBg="1"/>
      <p:bldP spid="4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4960620" y="3006466"/>
            <a:ext cx="2446019" cy="10168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2663825" y="-24765"/>
            <a:ext cx="6910705" cy="69297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720975" y="-40005"/>
            <a:ext cx="6882130" cy="68967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555814" y="3006466"/>
            <a:ext cx="3212450" cy="92589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Novecento wide Bold" panose="00000805000000000000" pitchFamily="50" charset="0"/>
              </a:rPr>
              <a:t>VCAT</a:t>
            </a:r>
          </a:p>
        </p:txBody>
      </p:sp>
      <p:sp>
        <p:nvSpPr>
          <p:cNvPr id="34" name="矩形 33"/>
          <p:cNvSpPr/>
          <p:nvPr/>
        </p:nvSpPr>
        <p:spPr>
          <a:xfrm>
            <a:off x="12327890" y="4300855"/>
            <a:ext cx="687070" cy="4019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42565" y="-365760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A0FD87A-3B22-842E-8D93-C13E1712C24F}"/>
              </a:ext>
            </a:extLst>
          </p:cNvPr>
          <p:cNvSpPr txBox="1"/>
          <p:nvPr/>
        </p:nvSpPr>
        <p:spPr>
          <a:xfrm>
            <a:off x="4768166" y="494882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REACT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3053D1-807F-0CA9-FC10-7E5A9B947076}"/>
              </a:ext>
            </a:extLst>
          </p:cNvPr>
          <p:cNvSpPr txBox="1"/>
          <p:nvPr/>
        </p:nvSpPr>
        <p:spPr>
          <a:xfrm>
            <a:off x="702654" y="3114188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MYSQL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8B7A06-C16B-1894-6A68-A3F5E93B4BE0}"/>
              </a:ext>
            </a:extLst>
          </p:cNvPr>
          <p:cNvSpPr txBox="1"/>
          <p:nvPr/>
        </p:nvSpPr>
        <p:spPr>
          <a:xfrm>
            <a:off x="4782454" y="1045312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django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D9FB82-CF0D-CC09-4E5C-E1979BFFF8A3}"/>
              </a:ext>
            </a:extLst>
          </p:cNvPr>
          <p:cNvSpPr txBox="1"/>
          <p:nvPr/>
        </p:nvSpPr>
        <p:spPr>
          <a:xfrm>
            <a:off x="4356316" y="5276290"/>
            <a:ext cx="3611447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LangChain</a:t>
            </a:r>
          </a:p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ChatGLM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E140619-F722-614B-F9F9-0903CF899E4C}"/>
              </a:ext>
            </a:extLst>
          </p:cNvPr>
          <p:cNvSpPr txBox="1"/>
          <p:nvPr/>
        </p:nvSpPr>
        <p:spPr>
          <a:xfrm>
            <a:off x="8436954" y="3114188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WECHAT</a:t>
            </a:r>
          </a:p>
        </p:txBody>
      </p:sp>
    </p:spTree>
    <p:extLst>
      <p:ext uri="{BB962C8B-B14F-4D97-AF65-F5344CB8AC3E}">
        <p14:creationId xmlns:p14="http://schemas.microsoft.com/office/powerpoint/2010/main" val="3757054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096000" y="3183984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</a:rPr>
              <a:t>CHAPTER 4 </a:t>
            </a:r>
            <a:r>
              <a:rPr lang="zh-CN" altLang="en-US" sz="1300" b="1" spc="100" dirty="0">
                <a:latin typeface="微软雅黑" panose="020B0503020204020204" pitchFamily="34" charset="-122"/>
              </a:rPr>
              <a:t>项目总结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1C29C8-46E5-0A0E-6CBE-18C824C6891B}"/>
              </a:ext>
            </a:extLst>
          </p:cNvPr>
          <p:cNvSpPr/>
          <p:nvPr/>
        </p:nvSpPr>
        <p:spPr>
          <a:xfrm>
            <a:off x="5974449" y="2990849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D1C29D6-5826-5846-65FB-C0D651695E6A}"/>
              </a:ext>
            </a:extLst>
          </p:cNvPr>
          <p:cNvSpPr/>
          <p:nvPr/>
        </p:nvSpPr>
        <p:spPr>
          <a:xfrm>
            <a:off x="5974449" y="358854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4559C26-EB8F-C54A-3CF2-2345864BF3C6}"/>
              </a:ext>
            </a:extLst>
          </p:cNvPr>
          <p:cNvSpPr/>
          <p:nvPr/>
        </p:nvSpPr>
        <p:spPr>
          <a:xfrm>
            <a:off x="8261746" y="359330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196AE92-21C0-784A-6CD4-0A573F4FFE1A}"/>
              </a:ext>
            </a:extLst>
          </p:cNvPr>
          <p:cNvSpPr/>
          <p:nvPr/>
        </p:nvSpPr>
        <p:spPr>
          <a:xfrm>
            <a:off x="11444291" y="6084997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左上">
            <a:extLst>
              <a:ext uri="{FF2B5EF4-FFF2-40B4-BE49-F238E27FC236}">
                <a16:creationId xmlns:a16="http://schemas.microsoft.com/office/drawing/2014/main" id="{5E9A1F85-5D35-D3DC-6BB7-167D713A0FA8}"/>
              </a:ext>
            </a:extLst>
          </p:cNvPr>
          <p:cNvGrpSpPr/>
          <p:nvPr/>
        </p:nvGrpSpPr>
        <p:grpSpPr>
          <a:xfrm>
            <a:off x="263432" y="215401"/>
            <a:ext cx="2921727" cy="983162"/>
            <a:chOff x="332012" y="399161"/>
            <a:chExt cx="2921727" cy="98316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0092741-EECB-BB20-E02D-6EE33BCCBCAF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4</a:t>
              </a:r>
              <a:endParaRPr lang="zh-CN" altLang="en-US" sz="950" b="1" spc="20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7E76C9F-07E2-C5AC-6E47-E8BD449B84D9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87CC992-F5F1-1FA2-A977-B0C4D456F1EC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0BA9F30A-B4CB-4CC0-E7E3-F87C036E1D91}"/>
                </a:ext>
              </a:extLst>
            </p:cNvPr>
            <p:cNvGrpSpPr/>
            <p:nvPr/>
          </p:nvGrpSpPr>
          <p:grpSpPr>
            <a:xfrm>
              <a:off x="356089" y="1005379"/>
              <a:ext cx="2897650" cy="376944"/>
              <a:chOff x="549764" y="1070847"/>
              <a:chExt cx="2897650" cy="376944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63160D2-DD38-0820-D8EB-476231BF0C81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11749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813A216-B1CF-9BE4-BE57-7D7F0BE6C6DC}"/>
                  </a:ext>
                </a:extLst>
              </p:cNvPr>
              <p:cNvSpPr txBox="1"/>
              <p:nvPr/>
            </p:nvSpPr>
            <p:spPr>
              <a:xfrm>
                <a:off x="1616731" y="1070847"/>
                <a:ext cx="18306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CONCLUSION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864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3" grpId="0" animBg="1"/>
      <p:bldP spid="4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>
            <a:spLocks noGrp="1"/>
          </p:cNvSpPr>
          <p:nvPr/>
        </p:nvSpPr>
        <p:spPr>
          <a:xfrm>
            <a:off x="8548370" y="6111240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  <p:sp>
        <p:nvSpPr>
          <p:cNvPr id="7" name="矩形 6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203575" y="35306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H="1" flipV="1">
            <a:off x="2499995" y="2826385"/>
            <a:ext cx="730250" cy="7308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74370" y="2830195"/>
            <a:ext cx="1835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661035" y="2458085"/>
            <a:ext cx="2207260" cy="36830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altLang="zh-CN" dirty="0">
                <a:latin typeface="Novecento wide Bold" panose="00000805000000000000" charset="0"/>
                <a:cs typeface="Novecento wide Bold" panose="00000805000000000000" charset="0"/>
              </a:rPr>
              <a:t>PART.1  </a:t>
            </a:r>
            <a:r>
              <a:rPr lang="zh-CN" altLang="en-US" b="1" dirty="0">
                <a:latin typeface="思源黑体" panose="020B0500000000000000" pitchFamily="34" charset="-122"/>
                <a:ea typeface="思源黑体" panose="020B0500000000000000" pitchFamily="34" charset="-122"/>
                <a:cs typeface="Novecento wide Bold" panose="00000805000000000000" charset="0"/>
              </a:rPr>
              <a:t>目标</a:t>
            </a:r>
            <a:endParaRPr lang="en-US" altLang="zh-CN" b="1" dirty="0">
              <a:latin typeface="思源黑体" panose="020B0500000000000000" pitchFamily="34" charset="-122"/>
              <a:ea typeface="思源黑体" panose="020B0500000000000000" pitchFamily="34" charset="-122"/>
              <a:cs typeface="Novecento wide Bold" panose="00000805000000000000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74370" y="2389505"/>
            <a:ext cx="838835" cy="10922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676275" y="2375535"/>
            <a:ext cx="632460" cy="122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AIM</a:t>
            </a:r>
          </a:p>
        </p:txBody>
      </p:sp>
      <p:sp>
        <p:nvSpPr>
          <p:cNvPr id="17" name="矩形 16"/>
          <p:cNvSpPr/>
          <p:nvPr/>
        </p:nvSpPr>
        <p:spPr>
          <a:xfrm>
            <a:off x="523240" y="2314575"/>
            <a:ext cx="76200" cy="183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rot="5400000">
            <a:off x="616585" y="2146300"/>
            <a:ext cx="76200" cy="260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891530" y="3090545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5362575" y="3152140"/>
            <a:ext cx="528955" cy="5295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3527425" y="3681730"/>
            <a:ext cx="1835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3514090" y="3309620"/>
            <a:ext cx="2207260" cy="36830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altLang="zh-CN" dirty="0">
                <a:latin typeface="Novecento wide Bold" panose="00000805000000000000" charset="0"/>
                <a:cs typeface="Novecento wide Bold" panose="00000805000000000000" charset="0"/>
              </a:rPr>
              <a:t>PART.2 </a:t>
            </a:r>
            <a:r>
              <a:rPr lang="zh-CN" altLang="en-US" b="1" dirty="0">
                <a:latin typeface="思源黑体" panose="020B0500000000000000" pitchFamily="34" charset="-122"/>
                <a:ea typeface="思源黑体" panose="020B0500000000000000" pitchFamily="34" charset="-122"/>
              </a:rPr>
              <a:t>成就</a:t>
            </a:r>
            <a:endParaRPr lang="en-US" altLang="zh-CN" b="1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527425" y="3241040"/>
            <a:ext cx="838835" cy="10922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3529330" y="3227070"/>
            <a:ext cx="632460" cy="122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ACHIEVEMENT.</a:t>
            </a:r>
          </a:p>
        </p:txBody>
      </p:sp>
      <p:sp>
        <p:nvSpPr>
          <p:cNvPr id="29" name="矩形 28"/>
          <p:cNvSpPr/>
          <p:nvPr/>
        </p:nvSpPr>
        <p:spPr>
          <a:xfrm>
            <a:off x="3376295" y="3166110"/>
            <a:ext cx="76200" cy="183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 rot="5400000">
            <a:off x="3469640" y="2997835"/>
            <a:ext cx="76200" cy="260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7860030" y="239649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/>
          <p:nvPr/>
        </p:nvCxnSpPr>
        <p:spPr>
          <a:xfrm flipH="1">
            <a:off x="7917180" y="1866900"/>
            <a:ext cx="528955" cy="5295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cxnSpLocks/>
          </p:cNvCxnSpPr>
          <p:nvPr/>
        </p:nvCxnSpPr>
        <p:spPr>
          <a:xfrm>
            <a:off x="8444230" y="1865630"/>
            <a:ext cx="279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8444230" y="1424940"/>
            <a:ext cx="838835" cy="10922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8446135" y="1410970"/>
            <a:ext cx="632460" cy="122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Novecento wide Medium" panose="00000605000000000000" charset="0"/>
                <a:ea typeface="Source Han Sans Heavy" panose="020B0A00000000000000" charset="-122"/>
              </a:rPr>
              <a:t>REGRET</a:t>
            </a:r>
          </a:p>
        </p:txBody>
      </p:sp>
      <p:sp>
        <p:nvSpPr>
          <p:cNvPr id="37" name="矩形 36"/>
          <p:cNvSpPr/>
          <p:nvPr/>
        </p:nvSpPr>
        <p:spPr>
          <a:xfrm>
            <a:off x="8293100" y="1350010"/>
            <a:ext cx="76200" cy="183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5400000">
            <a:off x="8386445" y="1181735"/>
            <a:ext cx="76200" cy="260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8446135" y="1918970"/>
            <a:ext cx="2465705" cy="122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">
                <a:latin typeface="Source Han Sans Regular" panose="020B0500000000000000" charset="-122"/>
                <a:ea typeface="Source Han Sans Regular" panose="020B0500000000000000" charset="-122"/>
              </a:rPr>
              <a:t>KESHIHEMODEXIAOFEIJIZHENDEHENHAOYONG</a:t>
            </a:r>
          </a:p>
        </p:txBody>
      </p:sp>
      <p:sp>
        <p:nvSpPr>
          <p:cNvPr id="41" name="椭圆 40"/>
          <p:cNvSpPr/>
          <p:nvPr/>
        </p:nvSpPr>
        <p:spPr>
          <a:xfrm>
            <a:off x="8362315" y="415544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接连接符 41"/>
          <p:cNvCxnSpPr/>
          <p:nvPr/>
        </p:nvCxnSpPr>
        <p:spPr>
          <a:xfrm flipH="1" flipV="1">
            <a:off x="8420100" y="4227195"/>
            <a:ext cx="537845" cy="5391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8956040" y="4767580"/>
            <a:ext cx="1835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956040" y="4326890"/>
            <a:ext cx="838835" cy="10922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957945" y="4312920"/>
            <a:ext cx="632460" cy="122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FUTURE</a:t>
            </a:r>
          </a:p>
        </p:txBody>
      </p:sp>
      <p:sp>
        <p:nvSpPr>
          <p:cNvPr id="47" name="矩形 46"/>
          <p:cNvSpPr/>
          <p:nvPr/>
        </p:nvSpPr>
        <p:spPr>
          <a:xfrm>
            <a:off x="8804910" y="4251960"/>
            <a:ext cx="76200" cy="183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 rot="5400000">
            <a:off x="8898255" y="4083685"/>
            <a:ext cx="76200" cy="260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8957945" y="4398010"/>
            <a:ext cx="2207260" cy="36830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altLang="zh-CN" dirty="0">
                <a:latin typeface="Novecento wide Bold" panose="00000805000000000000" charset="0"/>
                <a:cs typeface="Novecento wide Bold" panose="00000805000000000000" charset="0"/>
              </a:rPr>
              <a:t>PART.4 </a:t>
            </a:r>
            <a:r>
              <a:rPr lang="zh-CN" altLang="en-US" b="1" dirty="0">
                <a:latin typeface="思源黑体" panose="020B0500000000000000" pitchFamily="34" charset="-122"/>
                <a:ea typeface="思源黑体" panose="020B0500000000000000" pitchFamily="34" charset="-122"/>
              </a:rPr>
              <a:t>未来</a:t>
            </a:r>
            <a:endParaRPr lang="en-US" altLang="zh-CN" b="1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8731885" y="3248660"/>
            <a:ext cx="78105" cy="80645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2452985" y="2617470"/>
            <a:ext cx="2926080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>
                <a:highlight>
                  <a:srgbClr val="FFFF00"/>
                </a:highlight>
              </a:rPr>
              <a:t>建议内容：内容介绍、目录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图内元素内容位置均可调整</a:t>
            </a:r>
            <a:br>
              <a:rPr lang="zh-CN" altLang="en-US">
                <a:highlight>
                  <a:srgbClr val="FFFF00"/>
                </a:highlight>
              </a:rPr>
            </a:br>
            <a:endParaRPr lang="zh-CN" altLang="en-US">
              <a:highlight>
                <a:srgbClr val="FFFF00"/>
              </a:highlight>
            </a:endParaRPr>
          </a:p>
          <a:p>
            <a:pPr algn="l"/>
            <a:endParaRPr lang="zh-CN" altLang="en-US">
              <a:highlight>
                <a:srgbClr val="FFFF00"/>
              </a:highlight>
            </a:endParaRPr>
          </a:p>
          <a:p>
            <a:pPr algn="l"/>
            <a:r>
              <a:rPr lang="zh-CN" altLang="en-US">
                <a:highlight>
                  <a:srgbClr val="FFFF00"/>
                </a:highlight>
                <a:sym typeface="+mn-ea"/>
              </a:rPr>
              <a:t>英文字体：Novecento wide </a:t>
            </a:r>
            <a:br>
              <a:rPr lang="zh-CN" altLang="en-US">
                <a:highlight>
                  <a:srgbClr val="FFFF00"/>
                </a:highlight>
                <a:sym typeface="+mn-ea"/>
              </a:rPr>
            </a:br>
            <a:r>
              <a:rPr lang="zh-CN" altLang="en-US">
                <a:highlight>
                  <a:srgbClr val="FFFF00"/>
                </a:highlight>
                <a:sym typeface="+mn-ea"/>
              </a:rPr>
              <a:t>中文字体：思源黑体</a:t>
            </a:r>
            <a:br>
              <a:rPr lang="zh-CN" altLang="en-US">
                <a:highlight>
                  <a:srgbClr val="FFFF00"/>
                </a:highlight>
                <a:sym typeface="+mn-ea"/>
              </a:rPr>
            </a:br>
            <a:br>
              <a:rPr lang="zh-CN" altLang="en-US">
                <a:highlight>
                  <a:srgbClr val="FFFF00"/>
                </a:highlight>
                <a:sym typeface="+mn-ea"/>
              </a:rPr>
            </a:br>
            <a:endParaRPr lang="en-US" altLang="zh-CN">
              <a:highlight>
                <a:srgbClr val="FFFF00"/>
              </a:highlight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4" name="左上">
            <a:extLst>
              <a:ext uri="{FF2B5EF4-FFF2-40B4-BE49-F238E27FC236}">
                <a16:creationId xmlns:a16="http://schemas.microsoft.com/office/drawing/2014/main" id="{BB1719C3-6489-27D3-0216-D75FBB82A4AA}"/>
              </a:ext>
            </a:extLst>
          </p:cNvPr>
          <p:cNvGrpSpPr/>
          <p:nvPr/>
        </p:nvGrpSpPr>
        <p:grpSpPr>
          <a:xfrm>
            <a:off x="332012" y="399161"/>
            <a:ext cx="2921727" cy="983162"/>
            <a:chOff x="332012" y="399161"/>
            <a:chExt cx="2921727" cy="983162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D99FE911-5541-D437-4652-6C6F7FC0EF91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4</a:t>
              </a:r>
              <a:endParaRPr lang="zh-CN" altLang="en-US" sz="950" b="1" spc="20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99A30ED-E6BC-380C-6566-7F21CA3D3F42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3CD2A89-431D-2E81-6FD6-1E154063E004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434B5E7-C2F4-ADCF-C813-0676C1093611}"/>
                </a:ext>
              </a:extLst>
            </p:cNvPr>
            <p:cNvGrpSpPr/>
            <p:nvPr/>
          </p:nvGrpSpPr>
          <p:grpSpPr>
            <a:xfrm>
              <a:off x="356089" y="1005379"/>
              <a:ext cx="2897650" cy="376944"/>
              <a:chOff x="549764" y="1070847"/>
              <a:chExt cx="2897650" cy="376944"/>
            </a:xfrm>
          </p:grpSpPr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90B4ED5F-86B3-1F9E-3807-5040FD27F238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11749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A760C232-BB8C-39E9-9FE5-E3B6C80A0097}"/>
                  </a:ext>
                </a:extLst>
              </p:cNvPr>
              <p:cNvSpPr txBox="1"/>
              <p:nvPr/>
            </p:nvSpPr>
            <p:spPr>
              <a:xfrm>
                <a:off x="1616731" y="1070847"/>
                <a:ext cx="18306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CONCLUSION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ED9AAF52-C492-2A7D-E1C9-7E0DFDA324BB}"/>
              </a:ext>
            </a:extLst>
          </p:cNvPr>
          <p:cNvSpPr/>
          <p:nvPr/>
        </p:nvSpPr>
        <p:spPr>
          <a:xfrm>
            <a:off x="6189349" y="2916714"/>
            <a:ext cx="3316605" cy="412750"/>
          </a:xfrm>
          <a:prstGeom prst="rect">
            <a:avLst/>
          </a:prstGeom>
          <a:solidFill>
            <a:srgbClr val="C0A15F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FB970A80-509B-18A0-B675-88A960CC7605}"/>
              </a:ext>
            </a:extLst>
          </p:cNvPr>
          <p:cNvSpPr txBox="1"/>
          <p:nvPr/>
        </p:nvSpPr>
        <p:spPr>
          <a:xfrm>
            <a:off x="6243642" y="2837021"/>
            <a:ext cx="3164205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>
            <a:spAutoFit/>
          </a:bodyPr>
          <a:lstStyle/>
          <a:p>
            <a:pPr marL="36195" algn="ctr" fontAlgn="auto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altLang="zh-CN" sz="3200" dirty="0">
                <a:solidFill>
                  <a:schemeClr val="bg1"/>
                </a:solidFill>
                <a:latin typeface="Novecento wide Bold" panose="00000805000000000000" charset="0"/>
                <a:ea typeface="Source Han Sans Heavy" panose="020B0A00000000000000" charset="-122"/>
                <a:cs typeface="Novecento wide Bold" panose="00000805000000000000" charset="0"/>
              </a:rPr>
              <a:t>VIRTUAL_CAT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662670" y="6149340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  <p:sp>
        <p:nvSpPr>
          <p:cNvPr id="4" name="矩形 3"/>
          <p:cNvSpPr/>
          <p:nvPr/>
        </p:nvSpPr>
        <p:spPr>
          <a:xfrm>
            <a:off x="11073130" y="6216015"/>
            <a:ext cx="420370" cy="1085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726305" y="2809240"/>
            <a:ext cx="31051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dirty="0">
                <a:latin typeface="Novecento wide Bold" panose="00000805000000000000" charset="0"/>
                <a:ea typeface="Source Han Sans Heavy" panose="020B0A00000000000000" charset="-122"/>
                <a:cs typeface="Novecento wide Bold" panose="00000805000000000000" charset="0"/>
              </a:rPr>
              <a:t>THANK YOU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9" name="矩形 8"/>
          <p:cNvSpPr/>
          <p:nvPr/>
        </p:nvSpPr>
        <p:spPr>
          <a:xfrm>
            <a:off x="4440554" y="3431540"/>
            <a:ext cx="3316605" cy="412750"/>
          </a:xfrm>
          <a:prstGeom prst="rect">
            <a:avLst/>
          </a:prstGeom>
          <a:solidFill>
            <a:srgbClr val="C0A15F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494847" y="3351847"/>
            <a:ext cx="3164205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>
            <a:spAutoFit/>
          </a:bodyPr>
          <a:lstStyle/>
          <a:p>
            <a:pPr marL="36195" algn="ctr" fontAlgn="auto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altLang="zh-CN" sz="3200" dirty="0">
                <a:solidFill>
                  <a:schemeClr val="bg1"/>
                </a:solidFill>
                <a:latin typeface="Novecento wide Bold" panose="00000805000000000000" charset="0"/>
                <a:ea typeface="Source Han Sans Heavy" panose="020B0A00000000000000" charset="-122"/>
                <a:cs typeface="Novecento wide Bold" panose="00000805000000000000" charset="0"/>
              </a:rPr>
              <a:t>VIRTUAL_CAT</a:t>
            </a:r>
          </a:p>
        </p:txBody>
      </p:sp>
    </p:spTree>
    <p:extLst>
      <p:ext uri="{BB962C8B-B14F-4D97-AF65-F5344CB8AC3E}">
        <p14:creationId xmlns:p14="http://schemas.microsoft.com/office/powerpoint/2010/main" val="4103273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左上"/>
          <p:cNvGrpSpPr/>
          <p:nvPr/>
        </p:nvGrpSpPr>
        <p:grpSpPr>
          <a:xfrm>
            <a:off x="313352" y="399161"/>
            <a:ext cx="2745339" cy="992683"/>
            <a:chOff x="313352" y="399161"/>
            <a:chExt cx="2745339" cy="992683"/>
          </a:xfrm>
        </p:grpSpPr>
        <p:sp>
          <p:nvSpPr>
            <p:cNvPr id="8" name="文本框 7"/>
            <p:cNvSpPr txBox="1"/>
            <p:nvPr/>
          </p:nvSpPr>
          <p:spPr>
            <a:xfrm>
              <a:off x="362142" y="798671"/>
              <a:ext cx="2696549" cy="238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50" b="1" spc="20" dirty="0"/>
                <a:t>CHAPTER 0</a:t>
              </a:r>
              <a:endParaRPr lang="zh-CN" altLang="en-US" sz="950" b="1" spc="2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13352" y="1022512"/>
              <a:ext cx="2239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</a:t>
              </a:r>
              <a:endParaRPr lang="zh-CN" altLang="en-US" b="1" dirty="0">
                <a:solidFill>
                  <a:srgbClr val="050C0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280283" y="3196143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CONTENT"/>
          <p:cNvSpPr txBox="1"/>
          <p:nvPr/>
        </p:nvSpPr>
        <p:spPr>
          <a:xfrm>
            <a:off x="6261233" y="1149420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CHAPTER 1 </a:t>
            </a:r>
            <a:r>
              <a:rPr lang="zh-CN" altLang="en-US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需求回顾</a:t>
            </a:r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CONTENT"/>
          <p:cNvSpPr txBox="1"/>
          <p:nvPr/>
        </p:nvSpPr>
        <p:spPr>
          <a:xfrm>
            <a:off x="6612204" y="2177187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CHAPTER 2 </a:t>
            </a:r>
            <a:r>
              <a:rPr lang="zh-CN" altLang="en-US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技术分析</a:t>
            </a:r>
          </a:p>
        </p:txBody>
      </p:sp>
      <p:sp>
        <p:nvSpPr>
          <p:cNvPr id="45" name="CONTENT"/>
          <p:cNvSpPr txBox="1"/>
          <p:nvPr/>
        </p:nvSpPr>
        <p:spPr>
          <a:xfrm>
            <a:off x="6688404" y="3183984"/>
            <a:ext cx="2279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spc="12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1400" b="1" spc="12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CONTENT"/>
          <p:cNvSpPr txBox="1"/>
          <p:nvPr/>
        </p:nvSpPr>
        <p:spPr>
          <a:xfrm>
            <a:off x="6574104" y="4412029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CHAPTER 3 </a:t>
            </a:r>
            <a:r>
              <a:rPr lang="zh-CN" altLang="en-US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项目演示</a:t>
            </a:r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CONTENT"/>
          <p:cNvSpPr txBox="1"/>
          <p:nvPr/>
        </p:nvSpPr>
        <p:spPr>
          <a:xfrm>
            <a:off x="6261233" y="5482065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CHAPTER 4 </a:t>
            </a:r>
            <a:r>
              <a:rPr lang="zh-CN" altLang="en-US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42" name="椭圆 41"/>
          <p:cNvSpPr/>
          <p:nvPr/>
        </p:nvSpPr>
        <p:spPr>
          <a:xfrm>
            <a:off x="-2596223" y="-1165225"/>
            <a:ext cx="8966200" cy="8966200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3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6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0.11589 1.11111E-6 L -1.25E-6 1.11111E-6 " pathEditMode="relative" rAng="0" ptsTypes="AA">
                                      <p:cBhvr>
                                        <p:cTn id="27" dur="7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28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0.11588 2.59259E-6 L 2.70833E-6 2.59259E-6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6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animMotion origin="layout" path="M 0.11588 4.44444E-6 L 2.70833E-6 4.44444E-6 " pathEditMode="relative" rAng="0" ptsTypes="AA">
                                      <p:cBhvr>
                                        <p:cTn id="37" dur="7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29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6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2850"/>
                                  </p:stCondLst>
                                  <p:childTnLst>
                                    <p:animMotion origin="layout" path="M 0.11589 -3.33333E-6 L -2.29167E-6 -3.33333E-6 " pathEditMode="relative" rAng="0" ptsTypes="AA">
                                      <p:cBhvr>
                                        <p:cTn id="42" dur="7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0.11589 -1.85185E-6 L -1.25E-6 -1.85185E-6 " pathEditMode="relative" rAng="0" ptsTypes="AA">
                                      <p:cBhvr>
                                        <p:cTn id="47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22" presetClass="exit" presetSubtype="8" fill="hold" nodeType="withEffect">
                                  <p:stCondLst>
                                    <p:cond delay="25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26" grpId="3"/>
      <p:bldP spid="41" grpId="0"/>
      <p:bldP spid="41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左上"/>
          <p:cNvGrpSpPr/>
          <p:nvPr/>
        </p:nvGrpSpPr>
        <p:grpSpPr>
          <a:xfrm>
            <a:off x="332012" y="399161"/>
            <a:ext cx="3165199" cy="983162"/>
            <a:chOff x="332012" y="399161"/>
            <a:chExt cx="3165199" cy="983162"/>
          </a:xfrm>
        </p:grpSpPr>
        <p:sp>
          <p:nvSpPr>
            <p:cNvPr id="8" name="文本框 7"/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1</a:t>
              </a:r>
              <a:endParaRPr lang="zh-CN" altLang="en-US" sz="950" b="1" spc="2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356089" y="1012991"/>
              <a:ext cx="3141122" cy="369332"/>
              <a:chOff x="549764" y="1078459"/>
              <a:chExt cx="3141122" cy="3693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REQUIREMENT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2278114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REVIEW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280283" y="3196143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</a:rPr>
              <a:t>CHAPTER 1 </a:t>
            </a:r>
            <a:r>
              <a:rPr lang="zh-CN" altLang="en-US" sz="1300" b="1" spc="100" dirty="0">
                <a:latin typeface="微软雅黑" panose="020B0503020204020204" pitchFamily="34" charset="-122"/>
              </a:rPr>
              <a:t>需求回顾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866505" y="6111557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  <p:sp>
        <p:nvSpPr>
          <p:cNvPr id="4" name="矩形 3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795933" y="922655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47780" y="869799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795933" y="5037601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371580" y="5048873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872989" y="1012991"/>
            <a:ext cx="67564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v-sans"/>
              </a:rPr>
              <a:t>   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现实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——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虚拟接口，又称人机接口，现已成为计算机应用领域发展的热点之一。元宇宙概念的兴起进一步促进了这种发展趋势。但元宇宙的概念较大，目前的发展过于依赖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VR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、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XR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等技术，技术瓶颈较高，且与现实世界互动的成本较高，其对数字孪生的建模要求也较高。另一方面，当下的游戏等互动性程序的发展，内容难以突破预设内容的局限，而预设内容的局限往往降低了用户的自由度体验。 </a:t>
            </a:r>
            <a:endParaRPr lang="en-US" altLang="zh-CN" b="0" i="0" dirty="0">
              <a:solidFill>
                <a:srgbClr val="000000"/>
              </a:solidFill>
              <a:effectLst/>
              <a:latin typeface="+mn-ea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    在现实世界中，高压的社会节奏加强了人们对宠物陪伴和生活助手的需求。但宠物的饲养往往存在一些困难，真人助手更是不便。而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ChatGPT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在人机交互上的优异表现，为这种宠物陪伴需求和私人助手需求提供了技术支持。因此，本项目计划制作一个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Novecento wide Bold" panose="00000805000000000000" pitchFamily="50" charset="0"/>
              </a:rPr>
              <a:t>Vcat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智能宠物助手平台，通过相关人工智能技术，实现一种自由度高、交互性强的智能宠物助手系统，为用户提供私人助手功能和养成功能的体验。”</a:t>
            </a:r>
            <a:endParaRPr lang="zh-CN" altLang="en-US" dirty="0">
              <a:highlight>
                <a:srgbClr val="FFFF00"/>
              </a:highlight>
              <a:latin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999355" y="5086973"/>
            <a:ext cx="591185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660424" y="422157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57146" y="422157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776196" y="2394494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2600305" y="2866390"/>
            <a:ext cx="2882265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highlight>
                  <a:srgbClr val="FFFF00"/>
                </a:highlight>
              </a:rPr>
              <a:t>建议使用：带图小标题</a:t>
            </a:r>
            <a:r>
              <a:rPr lang="en-US" altLang="zh-CN" dirty="0">
                <a:highlight>
                  <a:srgbClr val="FFFF00"/>
                </a:highlight>
              </a:rPr>
              <a:t> </a:t>
            </a:r>
            <a:br>
              <a:rPr lang="zh-CN" altLang="en-US" dirty="0">
                <a:highlight>
                  <a:srgbClr val="FFFF00"/>
                </a:highlight>
              </a:rPr>
            </a:br>
            <a:br>
              <a:rPr lang="zh-CN" altLang="en-US" dirty="0">
                <a:highlight>
                  <a:srgbClr val="FFFF00"/>
                </a:highlight>
              </a:rPr>
            </a:br>
            <a:r>
              <a:rPr lang="zh-CN" altLang="en-US" dirty="0">
                <a:highlight>
                  <a:srgbClr val="FFFF00"/>
                </a:highlight>
              </a:rPr>
              <a:t>可以修改右侧文字</a:t>
            </a:r>
            <a:r>
              <a:rPr lang="en-US" altLang="zh-CN" dirty="0">
                <a:highlight>
                  <a:srgbClr val="FFFF00"/>
                </a:highlight>
              </a:rPr>
              <a:t> </a:t>
            </a:r>
            <a:r>
              <a:rPr lang="zh-CN" altLang="en-US" dirty="0">
                <a:highlight>
                  <a:srgbClr val="FFFF00"/>
                </a:highlight>
              </a:rPr>
              <a:t>介绍</a:t>
            </a:r>
            <a:br>
              <a:rPr lang="zh-CN" altLang="en-US" dirty="0">
                <a:highlight>
                  <a:srgbClr val="FFFF00"/>
                </a:highlight>
              </a:rPr>
            </a:br>
            <a:r>
              <a:rPr lang="zh-CN" altLang="en-US" dirty="0">
                <a:highlight>
                  <a:srgbClr val="FFFF00"/>
                </a:highlight>
              </a:rPr>
              <a:t>英文字体：Novecento wide </a:t>
            </a:r>
            <a:br>
              <a:rPr lang="zh-CN" altLang="en-US" dirty="0">
                <a:highlight>
                  <a:srgbClr val="FFFF00"/>
                </a:highlight>
              </a:rPr>
            </a:br>
            <a:r>
              <a:rPr lang="zh-CN" altLang="en-US" dirty="0">
                <a:highlight>
                  <a:srgbClr val="FFFF00"/>
                </a:highlight>
              </a:rPr>
              <a:t>中文字体：思源黑体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18" name="左上">
            <a:extLst>
              <a:ext uri="{FF2B5EF4-FFF2-40B4-BE49-F238E27FC236}">
                <a16:creationId xmlns:a16="http://schemas.microsoft.com/office/drawing/2014/main" id="{6CFE351F-45B7-D97B-7EDA-2D703FC50D15}"/>
              </a:ext>
            </a:extLst>
          </p:cNvPr>
          <p:cNvGrpSpPr/>
          <p:nvPr/>
        </p:nvGrpSpPr>
        <p:grpSpPr>
          <a:xfrm>
            <a:off x="332012" y="399161"/>
            <a:ext cx="3165199" cy="983162"/>
            <a:chOff x="332012" y="399161"/>
            <a:chExt cx="3165199" cy="983162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CDF375C-8317-48D2-5211-BF5C15E6752B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1</a:t>
              </a:r>
              <a:endParaRPr lang="zh-CN" altLang="en-US" sz="950" b="1" spc="20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C64ECFC-CCD3-F85B-C2A2-61FE7717085E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2883CB4-4813-C347-C33D-A134FE41D6C7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1AF71F84-46F6-8A9F-4916-B9AAD3459F8E}"/>
                </a:ext>
              </a:extLst>
            </p:cNvPr>
            <p:cNvGrpSpPr/>
            <p:nvPr/>
          </p:nvGrpSpPr>
          <p:grpSpPr>
            <a:xfrm>
              <a:off x="356089" y="1012991"/>
              <a:ext cx="3141122" cy="369332"/>
              <a:chOff x="549764" y="1078459"/>
              <a:chExt cx="3141122" cy="369332"/>
            </a:xfrm>
          </p:grpSpPr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52CFA49E-C8C7-A7DE-6A3D-0522E93A0AB8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REQUIREMENT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C464850C-D24B-C789-D32B-52013349A384}"/>
                  </a:ext>
                </a:extLst>
              </p:cNvPr>
              <p:cNvSpPr txBox="1"/>
              <p:nvPr/>
            </p:nvSpPr>
            <p:spPr>
              <a:xfrm>
                <a:off x="2278114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REVIEW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19BD062D-E171-6E1D-0A56-268122257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446" y="2470694"/>
            <a:ext cx="1788978" cy="178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069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859520" y="6111557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  <p:sp>
        <p:nvSpPr>
          <p:cNvPr id="4" name="矩形 3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751320" y="1373790"/>
            <a:ext cx="5209540" cy="4566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269875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1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）使用网页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UI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界面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,</a:t>
            </a:r>
            <a:r>
              <a:rPr lang="en-US" altLang="zh-CN" kern="100" dirty="0" err="1">
                <a:effectLst/>
                <a:latin typeface="Source Han Sans Bold"/>
                <a:ea typeface="微软雅黑" panose="020B0503020204020204" pitchFamily="34" charset="-122"/>
              </a:rPr>
              <a:t>Langchain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 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– ChatGLM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 后端模型、基础业务后端及数据库实现一款智能虚拟宠物。</a:t>
            </a:r>
          </a:p>
          <a:p>
            <a:pPr indent="269875" algn="just">
              <a:lnSpc>
                <a:spcPct val="125000"/>
              </a:lnSpc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2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）用户可以在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UI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系统上创建自己的虚拟宠物，选择自己的喜好特点，可以通过关键字自动生成宠物形象以及宠物与用户交流的语言模式，可以导入硬件端进行更多互动。</a:t>
            </a:r>
          </a:p>
          <a:p>
            <a:pPr marL="0" marR="0" indent="269875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3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）用户可以借助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AI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生成培养多只、多代、多种类型的宠物。用户的宠物之间可以进行互动。</a:t>
            </a:r>
          </a:p>
          <a:p>
            <a:pPr marL="0" marR="0" indent="269875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4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）用户可以通过上传文件和与宠物的聊天，构建宠物知识库，并将宠物培养成自己的私人助手，在现实工作中为用户提供帮助。</a:t>
            </a:r>
          </a:p>
          <a:p>
            <a:pPr marL="0" marR="0" indent="269875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5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）提供微信小程序来访问虚拟宠物。</a:t>
            </a:r>
          </a:p>
        </p:txBody>
      </p:sp>
      <p:sp>
        <p:nvSpPr>
          <p:cNvPr id="11" name="矩形 10"/>
          <p:cNvSpPr/>
          <p:nvPr/>
        </p:nvSpPr>
        <p:spPr>
          <a:xfrm>
            <a:off x="6497955" y="590232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80340" y="627951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54000" y="1133039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46519BE-95C3-C8DC-DB9E-755B65FD8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1431844"/>
            <a:ext cx="6500495" cy="4625065"/>
          </a:xfrm>
          <a:prstGeom prst="rect">
            <a:avLst/>
          </a:prstGeom>
          <a:effectLst>
            <a:softEdge rad="63500"/>
          </a:effectLst>
          <a:scene3d>
            <a:camera prst="perspectiveRight"/>
            <a:lightRig rig="threePt" dir="t"/>
          </a:scene3d>
        </p:spPr>
      </p:pic>
      <p:grpSp>
        <p:nvGrpSpPr>
          <p:cNvPr id="15" name="左上">
            <a:extLst>
              <a:ext uri="{FF2B5EF4-FFF2-40B4-BE49-F238E27FC236}">
                <a16:creationId xmlns:a16="http://schemas.microsoft.com/office/drawing/2014/main" id="{83DBFE8C-F748-2FD9-6B4C-7BAED4CC22C2}"/>
              </a:ext>
            </a:extLst>
          </p:cNvPr>
          <p:cNvGrpSpPr/>
          <p:nvPr/>
        </p:nvGrpSpPr>
        <p:grpSpPr>
          <a:xfrm>
            <a:off x="95792" y="94361"/>
            <a:ext cx="3165199" cy="983162"/>
            <a:chOff x="332012" y="399161"/>
            <a:chExt cx="3165199" cy="983162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D51D79F-9A36-A13A-1D8A-2D5EAC47E811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1</a:t>
              </a:r>
              <a:endParaRPr lang="zh-CN" altLang="en-US" sz="950" b="1" spc="20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78DD53F-625D-9619-80C4-5888D4EF6A86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D7FA1A8-854C-C8F9-6856-C4EB7160762C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21A8BB24-4649-A376-CAF0-3A047505C374}"/>
                </a:ext>
              </a:extLst>
            </p:cNvPr>
            <p:cNvGrpSpPr/>
            <p:nvPr/>
          </p:nvGrpSpPr>
          <p:grpSpPr>
            <a:xfrm>
              <a:off x="356089" y="1012991"/>
              <a:ext cx="3141122" cy="369332"/>
              <a:chOff x="549764" y="1078459"/>
              <a:chExt cx="3141122" cy="369332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D19487A7-D2EC-52DC-36B2-C8471ABF9E9A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REQUIREMENT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452E592C-A1A9-3A3E-5A76-8A18DA23397E}"/>
                  </a:ext>
                </a:extLst>
              </p:cNvPr>
              <p:cNvSpPr txBox="1"/>
              <p:nvPr/>
            </p:nvSpPr>
            <p:spPr>
              <a:xfrm>
                <a:off x="2278114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REVIEW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4417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左上"/>
          <p:cNvGrpSpPr/>
          <p:nvPr/>
        </p:nvGrpSpPr>
        <p:grpSpPr>
          <a:xfrm>
            <a:off x="332012" y="399161"/>
            <a:ext cx="3427012" cy="983162"/>
            <a:chOff x="332012" y="399161"/>
            <a:chExt cx="3427012" cy="983162"/>
          </a:xfrm>
        </p:grpSpPr>
        <p:sp>
          <p:nvSpPr>
            <p:cNvPr id="8" name="文本框 7"/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096000" y="3183984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</a:rPr>
              <a:t>CHAPTER 2 </a:t>
            </a:r>
            <a:r>
              <a:rPr lang="zh-CN" altLang="en-US" sz="1300" b="1" spc="100" dirty="0">
                <a:latin typeface="微软雅黑" panose="020B0503020204020204" pitchFamily="34" charset="-122"/>
              </a:rPr>
              <a:t>技术分析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1C29C8-46E5-0A0E-6CBE-18C824C6891B}"/>
              </a:ext>
            </a:extLst>
          </p:cNvPr>
          <p:cNvSpPr/>
          <p:nvPr/>
        </p:nvSpPr>
        <p:spPr>
          <a:xfrm>
            <a:off x="5974449" y="2990849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D1C29D6-5826-5846-65FB-C0D651695E6A}"/>
              </a:ext>
            </a:extLst>
          </p:cNvPr>
          <p:cNvSpPr/>
          <p:nvPr/>
        </p:nvSpPr>
        <p:spPr>
          <a:xfrm>
            <a:off x="5974449" y="358854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4559C26-EB8F-C54A-3CF2-2345864BF3C6}"/>
              </a:ext>
            </a:extLst>
          </p:cNvPr>
          <p:cNvSpPr/>
          <p:nvPr/>
        </p:nvSpPr>
        <p:spPr>
          <a:xfrm>
            <a:off x="8261746" y="359330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196AE92-21C0-784A-6CD4-0A573F4FFE1A}"/>
              </a:ext>
            </a:extLst>
          </p:cNvPr>
          <p:cNvSpPr/>
          <p:nvPr/>
        </p:nvSpPr>
        <p:spPr>
          <a:xfrm>
            <a:off x="11444291" y="6084997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3" grpId="0" animBg="1"/>
      <p:bldP spid="4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4586767" y="2755471"/>
            <a:ext cx="3150544" cy="14912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2663825" y="-24765"/>
            <a:ext cx="6910705" cy="69297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720975" y="-40005"/>
            <a:ext cx="6882130" cy="68967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555814" y="3145882"/>
            <a:ext cx="3212450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Source Han Sans Bold"/>
              </a:rPr>
              <a:t>技术架构</a:t>
            </a:r>
            <a:endParaRPr lang="en-US" altLang="zh-CN" sz="4000" b="1" dirty="0">
              <a:solidFill>
                <a:schemeClr val="bg1"/>
              </a:solidFill>
              <a:latin typeface="Source Han Sans Bold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2327890" y="4300855"/>
            <a:ext cx="687070" cy="4019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42565" y="-365760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A0FD87A-3B22-842E-8D93-C13E1712C24F}"/>
              </a:ext>
            </a:extLst>
          </p:cNvPr>
          <p:cNvSpPr txBox="1"/>
          <p:nvPr/>
        </p:nvSpPr>
        <p:spPr>
          <a:xfrm>
            <a:off x="4768166" y="494882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REACT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3053D1-807F-0CA9-FC10-7E5A9B947076}"/>
              </a:ext>
            </a:extLst>
          </p:cNvPr>
          <p:cNvSpPr txBox="1"/>
          <p:nvPr/>
        </p:nvSpPr>
        <p:spPr>
          <a:xfrm>
            <a:off x="702654" y="3114188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MYSQL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8B7A06-C16B-1894-6A68-A3F5E93B4BE0}"/>
              </a:ext>
            </a:extLst>
          </p:cNvPr>
          <p:cNvSpPr txBox="1"/>
          <p:nvPr/>
        </p:nvSpPr>
        <p:spPr>
          <a:xfrm>
            <a:off x="4782454" y="1045312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django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D9FB82-CF0D-CC09-4E5C-E1979BFFF8A3}"/>
              </a:ext>
            </a:extLst>
          </p:cNvPr>
          <p:cNvSpPr txBox="1"/>
          <p:nvPr/>
        </p:nvSpPr>
        <p:spPr>
          <a:xfrm>
            <a:off x="4356316" y="5276290"/>
            <a:ext cx="3611447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LangChain</a:t>
            </a:r>
          </a:p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ChatGLM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E140619-F722-614B-F9F9-0903CF899E4C}"/>
              </a:ext>
            </a:extLst>
          </p:cNvPr>
          <p:cNvSpPr txBox="1"/>
          <p:nvPr/>
        </p:nvSpPr>
        <p:spPr>
          <a:xfrm>
            <a:off x="8436954" y="3114188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WECHAT</a:t>
            </a:r>
          </a:p>
        </p:txBody>
      </p:sp>
    </p:spTree>
    <p:extLst>
      <p:ext uri="{BB962C8B-B14F-4D97-AF65-F5344CB8AC3E}">
        <p14:creationId xmlns:p14="http://schemas.microsoft.com/office/powerpoint/2010/main" val="3315802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>
            <a:extLst>
              <a:ext uri="{FF2B5EF4-FFF2-40B4-BE49-F238E27FC236}">
                <a16:creationId xmlns:a16="http://schemas.microsoft.com/office/drawing/2014/main" id="{6F056FA5-7A2B-386D-4852-5F0AEA5DA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969" y="570036"/>
            <a:ext cx="8547815" cy="5755648"/>
          </a:xfrm>
          <a:prstGeom prst="rect">
            <a:avLst/>
          </a:prstGeom>
          <a:effectLst>
            <a:softEdge rad="127000"/>
          </a:effectLst>
          <a:scene3d>
            <a:camera prst="perspectiveLeft"/>
            <a:lightRig rig="threePt" dir="t"/>
          </a:scene3d>
        </p:spPr>
      </p:pic>
      <p:cxnSp>
        <p:nvCxnSpPr>
          <p:cNvPr id="12" name="直接连接符 11"/>
          <p:cNvCxnSpPr/>
          <p:nvPr/>
        </p:nvCxnSpPr>
        <p:spPr>
          <a:xfrm flipH="1">
            <a:off x="1691005" y="-119063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536065" y="1693227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66395" y="2335847"/>
            <a:ext cx="271208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-426097" y="2754312"/>
            <a:ext cx="4213225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服务器</a:t>
            </a:r>
            <a:endParaRPr lang="en-US" altLang="zh-CN" sz="40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部署</a:t>
            </a:r>
            <a:endParaRPr lang="en-US" altLang="zh-CN" sz="40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134090" y="6541915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31825" y="2188527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9615" y="2135187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1</a:t>
            </a:r>
          </a:p>
        </p:txBody>
      </p:sp>
      <p:sp>
        <p:nvSpPr>
          <p:cNvPr id="10" name="椭圆 9"/>
          <p:cNvSpPr/>
          <p:nvPr/>
        </p:nvSpPr>
        <p:spPr>
          <a:xfrm>
            <a:off x="2759075" y="2424747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20173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server architecture</a:t>
            </a:r>
          </a:p>
        </p:txBody>
      </p:sp>
      <p:sp>
        <p:nvSpPr>
          <p:cNvPr id="28" name="椭圆 27"/>
          <p:cNvSpPr/>
          <p:nvPr/>
        </p:nvSpPr>
        <p:spPr>
          <a:xfrm>
            <a:off x="10920822" y="389617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130372" y="389617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343225" y="389617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552775" y="389617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762325" y="389617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1216097" y="432480"/>
            <a:ext cx="127128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465685" y="2940050"/>
            <a:ext cx="28822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highlight>
                  <a:srgbClr val="FFFF00"/>
                </a:highlight>
              </a:rPr>
              <a:t>建议内容：人物介绍</a:t>
            </a:r>
          </a:p>
          <a:p>
            <a:pPr algn="l"/>
            <a:endParaRPr lang="zh-CN" altLang="en-US" dirty="0">
              <a:highlight>
                <a:srgbClr val="FFFF00"/>
              </a:highlight>
            </a:endParaRPr>
          </a:p>
          <a:p>
            <a:pPr algn="l"/>
            <a:r>
              <a:rPr lang="zh-CN" altLang="en-US" dirty="0">
                <a:highlight>
                  <a:srgbClr val="FFFF00"/>
                </a:highlight>
                <a:sym typeface="+mn-ea"/>
              </a:rPr>
              <a:t>英文字体：Novecento wide </a:t>
            </a: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r>
              <a:rPr lang="zh-CN" altLang="en-US" dirty="0">
                <a:highlight>
                  <a:srgbClr val="FFFF00"/>
                </a:highlight>
                <a:sym typeface="+mn-ea"/>
              </a:rPr>
              <a:t>中文字体：思源黑体</a:t>
            </a: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endParaRPr lang="en-US" altLang="zh-CN" dirty="0">
              <a:highlight>
                <a:srgbClr val="FFFF00"/>
              </a:highlight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25730" y="846137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2" name="左上">
            <a:extLst>
              <a:ext uri="{FF2B5EF4-FFF2-40B4-BE49-F238E27FC236}">
                <a16:creationId xmlns:a16="http://schemas.microsoft.com/office/drawing/2014/main" id="{33405B74-F316-A845-7C28-13FD11BF043D}"/>
              </a:ext>
            </a:extLst>
          </p:cNvPr>
          <p:cNvGrpSpPr/>
          <p:nvPr/>
        </p:nvGrpSpPr>
        <p:grpSpPr>
          <a:xfrm>
            <a:off x="225332" y="230006"/>
            <a:ext cx="3427012" cy="983162"/>
            <a:chOff x="332012" y="399161"/>
            <a:chExt cx="3427012" cy="983162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024F54BD-ED60-994A-969F-D9DDC4544EF2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B0BA00A-C471-9E80-373B-2F80900C4C38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E108939-FDD9-72CE-63A3-5E93ED07AEE1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41BD7D0E-37EF-7832-9387-F7AD29A913E4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4C2A70CE-F039-5936-81D8-27F11435F16A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3AC0FDDF-FA38-27F5-94C6-94CBAE0EF211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4" name="副标题 2">
            <a:extLst>
              <a:ext uri="{FF2B5EF4-FFF2-40B4-BE49-F238E27FC236}">
                <a16:creationId xmlns:a16="http://schemas.microsoft.com/office/drawing/2014/main" id="{2FD87F03-8A94-BBE7-650A-AE7BFF41C105}"/>
              </a:ext>
            </a:extLst>
          </p:cNvPr>
          <p:cNvSpPr txBox="1">
            <a:spLocks/>
          </p:cNvSpPr>
          <p:nvPr/>
        </p:nvSpPr>
        <p:spPr>
          <a:xfrm>
            <a:off x="8639810" y="6449523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/>
              <a:t>POWERED BY </a:t>
            </a:r>
            <a:r>
              <a:rPr lang="en-US" altLang="zh-CN" sz="1200" b="1" spc="20"/>
              <a:t>VCAT</a:t>
            </a:r>
            <a:endParaRPr lang="zh-CN" altLang="en-US" sz="1200" b="1" spc="20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ED97CD26-55AE-271A-91AE-0317AA089347}"/>
              </a:ext>
            </a:extLst>
          </p:cNvPr>
          <p:cNvSpPr/>
          <p:nvPr/>
        </p:nvSpPr>
        <p:spPr>
          <a:xfrm>
            <a:off x="8409653" y="2221706"/>
            <a:ext cx="307182" cy="1738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B941FD4-FE62-1500-87B7-B58A70624341}"/>
              </a:ext>
            </a:extLst>
          </p:cNvPr>
          <p:cNvSpPr txBox="1"/>
          <p:nvPr/>
        </p:nvSpPr>
        <p:spPr>
          <a:xfrm>
            <a:off x="8295988" y="2135187"/>
            <a:ext cx="792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Novecento wide Bold" panose="00000805000000000000" pitchFamily="50" charset="0"/>
              </a:rPr>
              <a:t>frp</a:t>
            </a:r>
            <a:endParaRPr lang="zh-CN" altLang="en-US" sz="1400" dirty="0">
              <a:solidFill>
                <a:srgbClr val="FF0000"/>
              </a:solidFill>
              <a:latin typeface="Novecento wide Bold" panose="00000805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08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EFA9717B-9D70-437A-9218-07C122C3F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928" y="429956"/>
            <a:ext cx="8483886" cy="5935125"/>
          </a:xfrm>
          <a:prstGeom prst="rect">
            <a:avLst/>
          </a:prstGeom>
          <a:ln>
            <a:solidFill>
              <a:schemeClr val="bg1"/>
            </a:solidFill>
          </a:ln>
          <a:effectLst>
            <a:softEdge rad="127000"/>
          </a:effectLst>
          <a:scene3d>
            <a:camera prst="perspectiveLeft"/>
            <a:lightRig rig="threePt" dir="t"/>
          </a:scene3d>
        </p:spPr>
      </p:pic>
      <p:cxnSp>
        <p:nvCxnSpPr>
          <p:cNvPr id="12" name="直接连接符 11"/>
          <p:cNvCxnSpPr/>
          <p:nvPr/>
        </p:nvCxnSpPr>
        <p:spPr>
          <a:xfrm flipH="1">
            <a:off x="2227263" y="-142875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724025" y="5103812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54355" y="2345372"/>
            <a:ext cx="269430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85494" y="2684816"/>
            <a:ext cx="2202815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服务器</a:t>
            </a:r>
            <a:endParaRPr lang="en-US" altLang="zh-CN" sz="40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组件</a:t>
            </a:r>
            <a:endParaRPr lang="en-US" altLang="zh-CN" sz="40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754439" y="6558672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9785" y="2198052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17575" y="2144712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2</a:t>
            </a:r>
          </a:p>
        </p:txBody>
      </p:sp>
      <p:sp>
        <p:nvSpPr>
          <p:cNvPr id="10" name="椭圆 9"/>
          <p:cNvSpPr/>
          <p:nvPr/>
        </p:nvSpPr>
        <p:spPr>
          <a:xfrm>
            <a:off x="2947035" y="2434272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16369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server FRAMEWORK</a:t>
            </a:r>
          </a:p>
        </p:txBody>
      </p:sp>
      <p:sp>
        <p:nvSpPr>
          <p:cNvPr id="28" name="椭圆 27"/>
          <p:cNvSpPr/>
          <p:nvPr/>
        </p:nvSpPr>
        <p:spPr>
          <a:xfrm>
            <a:off x="10866755" y="460239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076305" y="460239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285855" y="460239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495405" y="460239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704955" y="460239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1162030" y="503419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2232640" y="3053715"/>
            <a:ext cx="48202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highlight>
                  <a:srgbClr val="FFFF00"/>
                </a:highlight>
              </a:rPr>
              <a:t>图片</a:t>
            </a:r>
            <a:r>
              <a:rPr lang="en-US" altLang="zh-CN" sz="2400">
                <a:highlight>
                  <a:srgbClr val="FFFF00"/>
                </a:highlight>
              </a:rPr>
              <a:t> </a:t>
            </a:r>
            <a:r>
              <a:rPr lang="zh-CN" altLang="en-US" sz="2400">
                <a:highlight>
                  <a:srgbClr val="FFFF00"/>
                </a:highlight>
              </a:rPr>
              <a:t>三维旋转</a:t>
            </a:r>
            <a:r>
              <a:rPr lang="en-US" altLang="zh-CN" sz="2400">
                <a:highlight>
                  <a:srgbClr val="FFFF00"/>
                </a:highlight>
              </a:rPr>
              <a:t> </a:t>
            </a:r>
            <a:r>
              <a:rPr lang="zh-CN" altLang="en-US" sz="2400">
                <a:highlight>
                  <a:srgbClr val="FFFF00"/>
                </a:highlight>
              </a:rPr>
              <a:t>预设为</a:t>
            </a:r>
            <a:r>
              <a:rPr lang="en-US" altLang="zh-CN" sz="2400">
                <a:highlight>
                  <a:srgbClr val="FFFF00"/>
                </a:highlight>
              </a:rPr>
              <a:t> </a:t>
            </a:r>
            <a:r>
              <a:rPr lang="zh-CN" altLang="en-US" sz="2400">
                <a:highlight>
                  <a:srgbClr val="FFFF00"/>
                </a:highlight>
              </a:rPr>
              <a:t>透视</a:t>
            </a:r>
            <a:r>
              <a:rPr lang="en-US" altLang="zh-CN" sz="2400">
                <a:highlight>
                  <a:srgbClr val="FFFF00"/>
                </a:highlight>
              </a:rPr>
              <a:t>-</a:t>
            </a:r>
            <a:r>
              <a:rPr lang="zh-CN" altLang="en-US" sz="2400">
                <a:highlight>
                  <a:srgbClr val="FFFF00"/>
                </a:highlight>
              </a:rPr>
              <a:t>左透视</a:t>
            </a:r>
            <a:r>
              <a:rPr lang="en-US" altLang="zh-CN" sz="2400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37" name="矩形 36"/>
          <p:cNvSpPr/>
          <p:nvPr/>
        </p:nvSpPr>
        <p:spPr>
          <a:xfrm>
            <a:off x="7755527" y="2439133"/>
            <a:ext cx="755015" cy="88265"/>
          </a:xfrm>
          <a:prstGeom prst="rect">
            <a:avLst/>
          </a:prstGeom>
          <a:solidFill>
            <a:srgbClr val="FFFFFF">
              <a:alpha val="61961"/>
            </a:srgb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Impact" panose="020B0806030902050204" pitchFamily="34" charset="0"/>
              </a:rPr>
              <a:t>FRP</a:t>
            </a:r>
            <a:endParaRPr lang="zh-CN" altLang="en-US" dirty="0">
              <a:solidFill>
                <a:srgbClr val="FF0000"/>
              </a:solidFill>
              <a:latin typeface="Impact" panose="020B080603090205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1323955" y="4161883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0568940" y="4418330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0977562" y="4387486"/>
            <a:ext cx="755015" cy="88265"/>
          </a:xfrm>
          <a:prstGeom prst="rect">
            <a:avLst/>
          </a:prstGeom>
          <a:solidFill>
            <a:srgbClr val="92D050">
              <a:alpha val="62000"/>
            </a:srgb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1313377" y="4587968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10977561" y="4813571"/>
            <a:ext cx="755015" cy="88265"/>
          </a:xfrm>
          <a:prstGeom prst="rect">
            <a:avLst/>
          </a:prstGeom>
          <a:solidFill>
            <a:schemeClr val="dk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677922" y="6196779"/>
            <a:ext cx="3305175" cy="128905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3" name="左上">
            <a:extLst>
              <a:ext uri="{FF2B5EF4-FFF2-40B4-BE49-F238E27FC236}">
                <a16:creationId xmlns:a16="http://schemas.microsoft.com/office/drawing/2014/main" id="{AEA04BC7-CDC0-1871-AF7C-643C0F7E799D}"/>
              </a:ext>
            </a:extLst>
          </p:cNvPr>
          <p:cNvGrpSpPr/>
          <p:nvPr/>
        </p:nvGrpSpPr>
        <p:grpSpPr>
          <a:xfrm>
            <a:off x="160655" y="260486"/>
            <a:ext cx="3427012" cy="983162"/>
            <a:chOff x="332012" y="399161"/>
            <a:chExt cx="3427012" cy="983162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B905AC3-A002-3A41-98CC-2A98AB4E3066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77F447B2-FC99-0EAF-204B-53432CBFC2CF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B663751F-03B2-1DEA-C10E-8FB00F6E345F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7FC1B83-3EC3-571D-899F-11E02E02B7F2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B1761962-3C86-BF2C-19E3-2A622071E972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38BD58A-BBE8-1A45-B517-6B004FEC4AAF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3" name="副标题 2">
            <a:extLst>
              <a:ext uri="{FF2B5EF4-FFF2-40B4-BE49-F238E27FC236}">
                <a16:creationId xmlns:a16="http://schemas.microsoft.com/office/drawing/2014/main" id="{9A1CDE55-8154-1654-C5AC-77AAD8F9ECDD}"/>
              </a:ext>
            </a:extLst>
          </p:cNvPr>
          <p:cNvSpPr txBox="1">
            <a:spLocks/>
          </p:cNvSpPr>
          <p:nvPr/>
        </p:nvSpPr>
        <p:spPr>
          <a:xfrm>
            <a:off x="9443085" y="6480447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</p:spTree>
    <p:extLst>
      <p:ext uri="{BB962C8B-B14F-4D97-AF65-F5344CB8AC3E}">
        <p14:creationId xmlns:p14="http://schemas.microsoft.com/office/powerpoint/2010/main" val="3735986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GE3NTYxMmJiMmIwOTIwMjE4ZmIxNjhhNTA5MjM0NTAifQ=="/>
  <p:tag name="KSO_WPP_MARK_KEY" val="d6a416fc-df34-47d1-9f4a-d913ae32dd6f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</TotalTime>
  <Words>754</Words>
  <Application>Microsoft Office PowerPoint</Application>
  <PresentationFormat>宽屏</PresentationFormat>
  <Paragraphs>180</Paragraphs>
  <Slides>17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Novecento wide Medium</vt:lpstr>
      <vt:lpstr>Source Han Sans Bold</vt:lpstr>
      <vt:lpstr>Source Han Sans Regular</vt:lpstr>
      <vt:lpstr>v-sans</vt:lpstr>
      <vt:lpstr>思源黑体</vt:lpstr>
      <vt:lpstr>微软雅黑</vt:lpstr>
      <vt:lpstr>Arial</vt:lpstr>
      <vt:lpstr>Calibri</vt:lpstr>
      <vt:lpstr>Impact</vt:lpstr>
      <vt:lpstr>Novecento wide Bold</vt:lpstr>
      <vt:lpstr>Space Grotesk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RHINE LAB SYNTHESIZE    INFORMATION ANALYSIS   OS</dc:title>
  <dc:creator>贺巨驰</dc:creator>
  <cp:lastModifiedBy>贺 巨驰</cp:lastModifiedBy>
  <cp:revision>226</cp:revision>
  <dcterms:created xsi:type="dcterms:W3CDTF">2022-05-16T07:12:00Z</dcterms:created>
  <dcterms:modified xsi:type="dcterms:W3CDTF">2023-06-15T19:56:27Z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816161F786DD43A3B3312AEA9E114B0B</vt:lpwstr>
  </property>
  <property fmtid="{D5CDD505-2E9C-101B-9397-08002B2CF9AE}" pid="3" name="KSOProductBuildVer">
    <vt:lpwstr>2052-11.1.0.14309</vt:lpwstr>
  </property>
</Properties>
</file>

<file path=docProps/thumbnail.jpeg>
</file>